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ontserrat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hrbqaQ6Dqu4owLTTWUrRDed5iH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bold.fntdata"/><Relationship Id="rId3" Type="http://schemas.openxmlformats.org/officeDocument/2006/relationships/slideMaster" Target="slideMasters/slideMaster1.xml"/><Relationship Id="rId21" Type="http://schemas.openxmlformats.org/officeDocument/2006/relationships/customXml" Target="../customXml/item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0" Type="http://customschemas.google.com/relationships/presentationmetadata" Target="meta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ustomXml" Target="../customXml/item3.xml"/><Relationship Id="rId10" Type="http://schemas.openxmlformats.org/officeDocument/2006/relationships/slide" Target="slides/slide6.xml"/><Relationship Id="rId19" Type="http://schemas.openxmlformats.org/officeDocument/2006/relationships/font" Target="fonts/Montserrat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5dc128ea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e5dc128ea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5dc128e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e5dc128e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25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25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25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2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25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25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8" name="Google Shape;5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2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8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28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3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3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3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1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3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3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3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3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3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3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3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3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6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3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36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3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36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3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8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38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38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38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3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38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38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38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38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38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8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8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8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3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4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4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4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4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4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4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4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4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4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4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4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4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4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46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4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48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48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20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20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20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20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20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" name="Google Shape;31;p20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21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22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23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2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4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24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24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24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5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5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AWS IAM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 txBox="1"/>
          <p:nvPr>
            <p:ph type="title"/>
          </p:nvPr>
        </p:nvSpPr>
        <p:spPr>
          <a:xfrm>
            <a:off x="477725" y="402175"/>
            <a:ext cx="3326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Authorization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9"/>
          <p:cNvSpPr txBox="1"/>
          <p:nvPr>
            <p:ph idx="1" type="body"/>
          </p:nvPr>
        </p:nvSpPr>
        <p:spPr>
          <a:xfrm>
            <a:off x="938500" y="1178725"/>
            <a:ext cx="42264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 Authorization IAM uses data and decides whether to allow or deny the request.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By default all the requests are denied.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 txBox="1"/>
          <p:nvPr>
            <p:ph type="title"/>
          </p:nvPr>
        </p:nvSpPr>
        <p:spPr>
          <a:xfrm>
            <a:off x="584900" y="337850"/>
            <a:ext cx="1815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10"/>
          <p:cNvSpPr txBox="1"/>
          <p:nvPr>
            <p:ph idx="1" type="body"/>
          </p:nvPr>
        </p:nvSpPr>
        <p:spPr>
          <a:xfrm>
            <a:off x="938500" y="1168000"/>
            <a:ext cx="38727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After users have signed in and authorized they can take actions.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Actions of the users are performed on the resources.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 txBox="1"/>
          <p:nvPr>
            <p:ph type="title"/>
          </p:nvPr>
        </p:nvSpPr>
        <p:spPr>
          <a:xfrm>
            <a:off x="488450" y="402175"/>
            <a:ext cx="4629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Resources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12"/>
          <p:cNvSpPr txBox="1"/>
          <p:nvPr>
            <p:ph idx="1" type="body"/>
          </p:nvPr>
        </p:nvSpPr>
        <p:spPr>
          <a:xfrm>
            <a:off x="938500" y="1007275"/>
            <a:ext cx="4805100" cy="3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Users perform actions on resources.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 resource can be understood as an entity that exists within a service and we can work with it.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Examples of resources are Amazon EC2 instance, Amazon S3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bucket.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"/>
          <p:cNvSpPr txBox="1"/>
          <p:nvPr>
            <p:ph type="title"/>
          </p:nvPr>
        </p:nvSpPr>
        <p:spPr>
          <a:xfrm>
            <a:off x="467000" y="327150"/>
            <a:ext cx="4629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Features of IAM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13"/>
          <p:cNvSpPr txBox="1"/>
          <p:nvPr>
            <p:ph idx="1" type="body"/>
          </p:nvPr>
        </p:nvSpPr>
        <p:spPr>
          <a:xfrm>
            <a:off x="938500" y="1307300"/>
            <a:ext cx="49464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It is used to control AWS centrally.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Shared access.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Granular authorizations.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Multi Factor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Authentication.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Group based permissions.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Networking controls.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type="title"/>
          </p:nvPr>
        </p:nvSpPr>
        <p:spPr>
          <a:xfrm>
            <a:off x="396200" y="447700"/>
            <a:ext cx="5735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"/>
          <p:cNvSpPr txBox="1"/>
          <p:nvPr>
            <p:ph idx="1" type="body"/>
          </p:nvPr>
        </p:nvSpPr>
        <p:spPr>
          <a:xfrm>
            <a:off x="698075" y="1324800"/>
            <a:ext cx="7172100" cy="16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What is IAM?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Why IAM is used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Workflow of IAM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Features of IAM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type="title"/>
          </p:nvPr>
        </p:nvSpPr>
        <p:spPr>
          <a:xfrm>
            <a:off x="520600" y="402150"/>
            <a:ext cx="4629300" cy="49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IAM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"/>
          <p:cNvSpPr txBox="1"/>
          <p:nvPr>
            <p:ph idx="1" type="body"/>
          </p:nvPr>
        </p:nvSpPr>
        <p:spPr>
          <a:xfrm>
            <a:off x="724175" y="1161425"/>
            <a:ext cx="50730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It is one of the important services of AWS.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Before the IAM service of AWS it was not safe to share passwords and other credentials with the users.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type="title"/>
          </p:nvPr>
        </p:nvSpPr>
        <p:spPr>
          <a:xfrm>
            <a:off x="445575" y="423575"/>
            <a:ext cx="46293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Why IAM is used?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4"/>
          <p:cNvSpPr txBox="1"/>
          <p:nvPr>
            <p:ph idx="1" type="body"/>
          </p:nvPr>
        </p:nvSpPr>
        <p:spPr>
          <a:xfrm>
            <a:off x="878675" y="1307300"/>
            <a:ext cx="50061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With IAM service of AWS very easy to share access keys and passwords as one can safely give access to a user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IAM organizations centrally manage which users will have access to important things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like access keys and permissions.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5dc128ea6_1_0"/>
          <p:cNvSpPr txBox="1"/>
          <p:nvPr>
            <p:ph type="title"/>
          </p:nvPr>
        </p:nvSpPr>
        <p:spPr>
          <a:xfrm>
            <a:off x="445575" y="423575"/>
            <a:ext cx="46293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Why IAM is used?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ge5dc128ea6_1_0"/>
          <p:cNvSpPr txBox="1"/>
          <p:nvPr>
            <p:ph idx="1" type="body"/>
          </p:nvPr>
        </p:nvSpPr>
        <p:spPr>
          <a:xfrm>
            <a:off x="878675" y="1307300"/>
            <a:ext cx="46935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sed to set users, permissions and roles.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40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To create multiple users, and provides all users with their security credentials, controlled and billed to a single AWS account.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"/>
          <p:cNvSpPr txBox="1"/>
          <p:nvPr>
            <p:ph idx="1" type="body"/>
          </p:nvPr>
        </p:nvSpPr>
        <p:spPr>
          <a:xfrm>
            <a:off x="717950" y="1017975"/>
            <a:ext cx="5102700" cy="30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Workflow of IAM service includes following steps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lnSpc>
                <a:spcPct val="14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Principal.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Authentication.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Request.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Authorization.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Actions.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Resources.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5"/>
          <p:cNvSpPr txBox="1"/>
          <p:nvPr>
            <p:ph type="title"/>
          </p:nvPr>
        </p:nvSpPr>
        <p:spPr>
          <a:xfrm>
            <a:off x="477725" y="273550"/>
            <a:ext cx="46293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WorkFlow of IAM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5dc128ea6_0_5"/>
          <p:cNvSpPr txBox="1"/>
          <p:nvPr>
            <p:ph idx="1" type="body"/>
          </p:nvPr>
        </p:nvSpPr>
        <p:spPr>
          <a:xfrm>
            <a:off x="708125" y="1157275"/>
            <a:ext cx="4168500" cy="30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 Principal can request activity or procedure on an AWS resource.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 principal can be a user or  a role.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ge5dc128ea6_0_5"/>
          <p:cNvSpPr txBox="1"/>
          <p:nvPr>
            <p:ph type="title"/>
          </p:nvPr>
        </p:nvSpPr>
        <p:spPr>
          <a:xfrm>
            <a:off x="477725" y="273550"/>
            <a:ext cx="46293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Principal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 txBox="1"/>
          <p:nvPr>
            <p:ph idx="4294967295" type="title"/>
          </p:nvPr>
        </p:nvSpPr>
        <p:spPr>
          <a:xfrm>
            <a:off x="488425" y="402150"/>
            <a:ext cx="4629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Authentication</a:t>
            </a:r>
            <a:endParaRPr sz="24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7"/>
          <p:cNvSpPr txBox="1"/>
          <p:nvPr>
            <p:ph idx="1" type="body"/>
          </p:nvPr>
        </p:nvSpPr>
        <p:spPr>
          <a:xfrm>
            <a:off x="938500" y="1268550"/>
            <a:ext cx="42480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Authentication is required to send request to a AWS Principal.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 User or Principal can sign in to the console after providing credentials.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/>
          <p:nvPr>
            <p:ph type="title"/>
          </p:nvPr>
        </p:nvSpPr>
        <p:spPr>
          <a:xfrm>
            <a:off x="306275" y="305700"/>
            <a:ext cx="4629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Request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8"/>
          <p:cNvSpPr txBox="1"/>
          <p:nvPr>
            <p:ph idx="1" type="body"/>
          </p:nvPr>
        </p:nvSpPr>
        <p:spPr>
          <a:xfrm>
            <a:off x="917075" y="1191300"/>
            <a:ext cx="3776400" cy="21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When a principal uses the console he sends a request.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Actions can also include resources.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AB523E18-A5AB-48D9-90F6-3213851605BE}"/>
</file>

<file path=customXml/itemProps2.xml><?xml version="1.0" encoding="utf-8"?>
<ds:datastoreItem xmlns:ds="http://schemas.openxmlformats.org/officeDocument/2006/customXml" ds:itemID="{6C73B07B-0166-4D1D-BEF5-15E5575BD18B}"/>
</file>

<file path=customXml/itemProps3.xml><?xml version="1.0" encoding="utf-8"?>
<ds:datastoreItem xmlns:ds="http://schemas.openxmlformats.org/officeDocument/2006/customXml" ds:itemID="{5951F5F0-EB66-486E-8991-D7217E91743D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